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1"/>
  </p:notesMasterIdLst>
  <p:handoutMasterIdLst>
    <p:handoutMasterId r:id="rId12"/>
  </p:handoutMasterIdLst>
  <p:sldIdLst>
    <p:sldId id="317" r:id="rId2"/>
    <p:sldId id="326" r:id="rId3"/>
    <p:sldId id="322" r:id="rId4"/>
    <p:sldId id="323" r:id="rId5"/>
    <p:sldId id="324" r:id="rId6"/>
    <p:sldId id="325" r:id="rId7"/>
    <p:sldId id="319" r:id="rId8"/>
    <p:sldId id="320" r:id="rId9"/>
    <p:sldId id="285" r:id="rId1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92"/>
    <p:restoredTop sz="92170"/>
  </p:normalViewPr>
  <p:slideViewPr>
    <p:cSldViewPr snapToGrid="0" snapToObjects="1">
      <p:cViewPr varScale="1">
        <p:scale>
          <a:sx n="79" d="100"/>
          <a:sy n="79" d="100"/>
        </p:scale>
        <p:origin x="18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392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BFB460-ED84-6746-AE91-D996ADBF4C1E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C4C054-ECED-3C43-B48A-BA8C206E3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3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360" y="3029939"/>
            <a:ext cx="11054080" cy="2090702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0720" y="5527040"/>
            <a:ext cx="9103360" cy="24925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C3DC3-8D79-4807-A9C4-F196662FB5ED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3D9DB-B3C6-40BF-AFE5-72BC14A3D016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480" y="390597"/>
            <a:ext cx="2926080" cy="8322169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240" y="390597"/>
            <a:ext cx="8561493" cy="8322169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1885B-ABCB-4422-844C-F2BC793652B9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290" y="6267592"/>
            <a:ext cx="11054080" cy="1937173"/>
          </a:xfrm>
        </p:spPr>
        <p:txBody>
          <a:bodyPr anchor="t"/>
          <a:lstStyle>
            <a:lvl1pPr algn="l">
              <a:defRPr sz="5689" b="1" cap="all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290" y="4133993"/>
            <a:ext cx="11054080" cy="2133599"/>
          </a:xfrm>
        </p:spPr>
        <p:txBody>
          <a:bodyPr anchor="b"/>
          <a:lstStyle>
            <a:lvl1pPr marL="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DFCA-CD5C-4585-AA80-41EC3F0520D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240" y="2275841"/>
            <a:ext cx="5743787" cy="6436925"/>
          </a:xfrm>
        </p:spPr>
        <p:txBody>
          <a:bodyPr/>
          <a:lstStyle>
            <a:lvl1pPr>
              <a:defRPr sz="3982"/>
            </a:lvl1pPr>
            <a:lvl2pPr>
              <a:defRPr sz="3413"/>
            </a:lvl2pPr>
            <a:lvl3pPr>
              <a:defRPr sz="2844"/>
            </a:lvl3pPr>
            <a:lvl4pPr>
              <a:defRPr sz="2560"/>
            </a:lvl4pPr>
            <a:lvl5pPr>
              <a:defRPr sz="256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0773" y="2275841"/>
            <a:ext cx="5743787" cy="6436925"/>
          </a:xfrm>
        </p:spPr>
        <p:txBody>
          <a:bodyPr/>
          <a:lstStyle>
            <a:lvl1pPr>
              <a:defRPr sz="3982"/>
            </a:lvl1pPr>
            <a:lvl2pPr>
              <a:defRPr sz="3413"/>
            </a:lvl2pPr>
            <a:lvl3pPr>
              <a:defRPr sz="2844"/>
            </a:lvl3pPr>
            <a:lvl4pPr>
              <a:defRPr sz="2560"/>
            </a:lvl4pPr>
            <a:lvl5pPr>
              <a:defRPr sz="256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B62DB-6465-419C-B438-DC5337703543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183272"/>
            <a:ext cx="5746045" cy="909884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" y="3093155"/>
            <a:ext cx="5746045" cy="5619610"/>
          </a:xfrm>
        </p:spPr>
        <p:txBody>
          <a:bodyPr/>
          <a:lstStyle>
            <a:lvl1pPr>
              <a:defRPr sz="3413"/>
            </a:lvl1pPr>
            <a:lvl2pPr>
              <a:defRPr sz="2844"/>
            </a:lvl2pPr>
            <a:lvl3pPr>
              <a:defRPr sz="2560"/>
            </a:lvl3pPr>
            <a:lvl4pPr>
              <a:defRPr sz="2276"/>
            </a:lvl4pPr>
            <a:lvl5pPr>
              <a:defRPr sz="2276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6259" y="2183272"/>
            <a:ext cx="5748302" cy="909884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6259" y="3093155"/>
            <a:ext cx="5748302" cy="5619610"/>
          </a:xfrm>
        </p:spPr>
        <p:txBody>
          <a:bodyPr/>
          <a:lstStyle>
            <a:lvl1pPr>
              <a:defRPr sz="3413"/>
            </a:lvl1pPr>
            <a:lvl2pPr>
              <a:defRPr sz="2844"/>
            </a:lvl2pPr>
            <a:lvl3pPr>
              <a:defRPr sz="2560"/>
            </a:lvl3pPr>
            <a:lvl4pPr>
              <a:defRPr sz="2276"/>
            </a:lvl4pPr>
            <a:lvl5pPr>
              <a:defRPr sz="2276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00745-FED9-4B52-B24A-482E5619DE6D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D1233-D7BF-4E89-96DE-E25B636C9F6E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81E-D0E9-4EA6-966A-77773C35F2B1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1" y="388338"/>
            <a:ext cx="4278490" cy="1652693"/>
          </a:xfrm>
        </p:spPr>
        <p:txBody>
          <a:bodyPr anchor="b"/>
          <a:lstStyle>
            <a:lvl1pPr algn="l">
              <a:defRPr sz="2844" b="1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516" y="388339"/>
            <a:ext cx="7270044" cy="8324427"/>
          </a:xfrm>
        </p:spPr>
        <p:txBody>
          <a:bodyPr/>
          <a:lstStyle>
            <a:lvl1pPr>
              <a:defRPr sz="4551"/>
            </a:lvl1pPr>
            <a:lvl2pPr>
              <a:defRPr sz="3982"/>
            </a:lvl2pPr>
            <a:lvl3pPr>
              <a:defRPr sz="3413"/>
            </a:lvl3pPr>
            <a:lvl4pPr>
              <a:defRPr sz="2844"/>
            </a:lvl4pPr>
            <a:lvl5pPr>
              <a:defRPr sz="2844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241" y="2041032"/>
            <a:ext cx="4278490" cy="6671734"/>
          </a:xfrm>
        </p:spPr>
        <p:txBody>
          <a:bodyPr/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85E0C-16FF-457F-B40B-9BC34B62E200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032" y="6827520"/>
            <a:ext cx="7802880" cy="806027"/>
          </a:xfrm>
        </p:spPr>
        <p:txBody>
          <a:bodyPr anchor="b"/>
          <a:lstStyle>
            <a:lvl1pPr algn="l">
              <a:defRPr sz="2844" b="1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032" y="871502"/>
            <a:ext cx="7802880" cy="5852160"/>
          </a:xfrm>
        </p:spPr>
        <p:txBody>
          <a:bodyPr/>
          <a:lstStyle>
            <a:lvl1pPr marL="0" indent="0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032" y="7633547"/>
            <a:ext cx="7802880" cy="1144693"/>
          </a:xfrm>
        </p:spPr>
        <p:txBody>
          <a:bodyPr/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47AA0-2A20-4D49-BD13-75CFB189381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0240" y="390596"/>
            <a:ext cx="11704320" cy="162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275841"/>
            <a:ext cx="11704320" cy="643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240" y="9040143"/>
            <a:ext cx="3034453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300460" hangingPunct="1"/>
            <a:fld id="{EED53318-8D59-4880-A6DF-88AD7A8B670A}" type="datetime1">
              <a:rPr lang="zh-TW" altLang="en-US" kern="1200" smtClean="0">
                <a:solidFill>
                  <a:prstClr val="black">
                    <a:tint val="75000"/>
                  </a:prstClr>
                </a:solidFill>
              </a:rPr>
              <a:pPr defTabSz="1300460" hangingPunct="1"/>
              <a:t>2020/10/15</a:t>
            </a:fld>
            <a:endParaRPr lang="zh-TW" altLang="en-US" kern="12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0107" y="9040143"/>
            <a:ext cx="3034453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300460" hangingPunct="1"/>
            <a:fld id="{526E00CB-8501-4F2D-848A-75EE1E677C4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</a:rPr>
              <a:pPr defTabSz="1300460" hangingPunct="1"/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029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ctr" defTabSz="1300460" rtl="0" eaLnBrk="1" latinLnBrk="0" hangingPunct="1">
        <a:spcBef>
          <a:spcPct val="0"/>
        </a:spcBef>
        <a:buNone/>
        <a:defRPr sz="62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7672" indent="-487672" algn="l" defTabSz="1300460" rtl="0" eaLnBrk="1" latinLnBrk="0" hangingPunct="1">
        <a:spcBef>
          <a:spcPct val="20000"/>
        </a:spcBef>
        <a:buFont typeface="Arial" pitchFamily="34" charset="0"/>
        <a:buChar char="•"/>
        <a:defRPr sz="4551" kern="1200">
          <a:solidFill>
            <a:schemeClr val="tx1"/>
          </a:solidFill>
          <a:latin typeface="+mn-lt"/>
          <a:ea typeface="+mn-ea"/>
          <a:cs typeface="+mn-cs"/>
        </a:defRPr>
      </a:lvl1pPr>
      <a:lvl2pPr marL="1056623" indent="-406394" algn="l" defTabSz="1300460" rtl="0" eaLnBrk="1" latinLnBrk="0" hangingPunct="1">
        <a:spcBef>
          <a:spcPct val="20000"/>
        </a:spcBef>
        <a:buFont typeface="Arial" pitchFamily="34" charset="0"/>
        <a:buChar char="–"/>
        <a:defRPr sz="3982" kern="1200">
          <a:solidFill>
            <a:schemeClr val="tx1"/>
          </a:solidFill>
          <a:latin typeface="+mn-lt"/>
          <a:ea typeface="+mn-ea"/>
          <a:cs typeface="+mn-cs"/>
        </a:defRPr>
      </a:lvl2pPr>
      <a:lvl3pPr marL="1625575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3413" kern="1200">
          <a:solidFill>
            <a:schemeClr val="tx1"/>
          </a:solidFill>
          <a:latin typeface="+mn-lt"/>
          <a:ea typeface="+mn-ea"/>
          <a:cs typeface="+mn-cs"/>
        </a:defRPr>
      </a:lvl3pPr>
      <a:lvl4pPr marL="2275804" indent="-325115" algn="l" defTabSz="1300460" rtl="0" eaLnBrk="1" latinLnBrk="0" hangingPunct="1">
        <a:spcBef>
          <a:spcPct val="20000"/>
        </a:spcBef>
        <a:buFont typeface="Arial" pitchFamily="34" charset="0"/>
        <a:buChar char="–"/>
        <a:defRPr sz="2844" kern="1200">
          <a:solidFill>
            <a:schemeClr val="tx1"/>
          </a:solidFill>
          <a:latin typeface="+mn-lt"/>
          <a:ea typeface="+mn-ea"/>
          <a:cs typeface="+mn-cs"/>
        </a:defRPr>
      </a:lvl4pPr>
      <a:lvl5pPr marL="2926034" indent="-325115" algn="l" defTabSz="1300460" rtl="0" eaLnBrk="1" latinLnBrk="0" hangingPunct="1">
        <a:spcBef>
          <a:spcPct val="20000"/>
        </a:spcBef>
        <a:buFont typeface="Arial" pitchFamily="34" charset="0"/>
        <a:buChar char="»"/>
        <a:defRPr sz="2844" kern="1200">
          <a:solidFill>
            <a:schemeClr val="tx1"/>
          </a:solidFill>
          <a:latin typeface="+mn-lt"/>
          <a:ea typeface="+mn-ea"/>
          <a:cs typeface="+mn-cs"/>
        </a:defRPr>
      </a:lvl5pPr>
      <a:lvl6pPr marL="357626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rchive.ics.uci.edu/ml/datasets/Energy+efficiency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quizzes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You are given the training data, and you assume the relationship between the target variable and the features are linear,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</a:rPr>
                      <m:t>+…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 ∀</m:t>
                    </m:r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How to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∑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minimized?</a:t>
                </a:r>
              </a:p>
              <a:p>
                <a:r>
                  <a:rPr lang="en-US" dirty="0"/>
                  <a:t>Briefly explain gradient descent</a:t>
                </a:r>
              </a:p>
              <a:p>
                <a:r>
                  <a:rPr lang="en-US" dirty="0"/>
                  <a:t>Why do we want to limit the magnitude of the learned parameters in linear regression?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50" t="-3150" r="-2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3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41667-0F61-AE4F-AC44-FA1195502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quizzes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3D401-EFEC-214C-98EB-580DB7641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regularization terms and why do we need them?</a:t>
            </a:r>
          </a:p>
          <a:p>
            <a:r>
              <a:rPr lang="en-US" dirty="0"/>
              <a:t>What is Lasso?</a:t>
            </a:r>
          </a:p>
          <a:p>
            <a:r>
              <a:rPr lang="en-US" dirty="0"/>
              <a:t>What is Ridge regression?</a:t>
            </a:r>
          </a:p>
          <a:p>
            <a:r>
              <a:rPr lang="en-US" dirty="0"/>
              <a:t>Compared to Ridge regression, why does Lasso tend to shrink some parameters to zero?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AF8C15-2099-3948-9175-196D804D6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98D7B3-B15C-2E4C-8790-C7BC96AFB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69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toy example of gradient descent for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b="0" dirty="0"/>
                  <a:t>Assumption: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charset="0"/>
                          </a:rPr>
                          <m:t>𝛉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dirty="0" smtClean="0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 dirty="0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Gradient descent procedure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Start with random values</a:t>
                </a:r>
              </a:p>
              <a:p>
                <a:pPr marL="1371600" lvl="2" indent="-514350"/>
                <a14:m>
                  <m:oMath xmlns:m="http://schemas.openxmlformats.org/officeDocument/2006/math">
                    <m:r>
                      <a:rPr lang="en-US" b="1" i="0" smtClean="0">
                        <a:latin typeface="Cambria Math" charset="0"/>
                      </a:rPr>
                      <m:t>𝛉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charset="0"/>
                          </a:rPr>
                          <m:t>𝛉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(0)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endParaRPr lang="en-US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Slightly 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reduce </a:t>
                </a:r>
                <a:r>
                  <a:rPr lang="en-US" i="1" dirty="0"/>
                  <a:t>J</a:t>
                </a:r>
                <a:r>
                  <a:rPr lang="en-US" dirty="0"/>
                  <a:t>(</a:t>
                </a:r>
                <a:r>
                  <a:rPr lang="el-GR" b="1" dirty="0"/>
                  <a:t>θ</a:t>
                </a:r>
                <a:r>
                  <a:rPr lang="en-US" dirty="0"/>
                  <a:t>)</a:t>
                </a:r>
              </a:p>
              <a:p>
                <a:pPr marL="1371600" lvl="2" indent="-514350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latin typeface="Cambria Math" charset="0"/>
                          </a:rPr>
                          <m:t>+1)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</a:rPr>
                      <m:t>𝛼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hr-HR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𝐽</m:t>
                                </m:r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b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𝛉</m:t>
                                </m:r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b>
                        <m:r>
                          <a:rPr lang="en-US" b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𝛉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𝛉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sub>
                    </m:sSub>
                  </m:oMath>
                </a14:m>
                <a:endParaRPr lang="en-US" dirty="0"/>
              </a:p>
              <a:p>
                <a:pPr marL="1371600" lvl="2" indent="-514350"/>
                <a:r>
                  <a:rPr lang="en-US" i="1" dirty="0"/>
                  <a:t>k</a:t>
                </a:r>
                <a:r>
                  <a:rPr lang="en-US" dirty="0"/>
                  <a:t> = </a:t>
                </a:r>
                <a:r>
                  <a:rPr lang="en-US" i="1" dirty="0"/>
                  <a:t>k</a:t>
                </a:r>
                <a:r>
                  <a:rPr lang="en-US" dirty="0"/>
                  <a:t> + 1</a:t>
                </a:r>
                <a:endParaRPr lang="en-US" i="1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Keep doing step 2 until converges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23" t="-3598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07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toy example of gradient descent for linear regression (</a:t>
            </a:r>
            <a:r>
              <a:rPr lang="en-US" dirty="0" err="1"/>
              <a:t>cont</a:t>
            </a:r>
            <a:r>
              <a:rPr lang="en-US" dirty="0"/>
              <a:t>’)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400" dirty="0"/>
                  <a:t>Derivatives</a:t>
                </a:r>
              </a:p>
              <a:p>
                <a:pPr marL="650229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sz="3600" i="1">
                              <a:latin typeface="Cambria Math" charset="0"/>
                            </a:rPr>
                            <m:t>𝐽</m:t>
                          </m:r>
                          <m:r>
                            <a:rPr lang="en-US" sz="36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3600" b="1" i="0">
                              <a:latin typeface="Cambria Math" charset="0"/>
                            </a:rPr>
                            <m:t>𝛉</m:t>
                          </m:r>
                          <m:r>
                            <a:rPr lang="en-US" sz="3600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36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r>
                        <a:rPr lang="en-US" sz="3600" b="0" i="1" smtClean="0">
                          <a:latin typeface="Cambria Math" charset="0"/>
                        </a:rPr>
                        <m:t>∑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600" i="1" dirty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i="1" dirty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600" dirty="0"/>
              </a:p>
              <a:p>
                <a:pPr marL="650229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3600" i="1">
                              <a:latin typeface="Cambria Math" charset="0"/>
                            </a:rPr>
                            <m:t>𝐽</m:t>
                          </m:r>
                          <m:r>
                            <a:rPr lang="en-US" sz="36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3600" b="1">
                              <a:latin typeface="Cambria Math" charset="0"/>
                            </a:rPr>
                            <m:t>𝛉</m:t>
                          </m:r>
                          <m:r>
                            <a:rPr lang="en-US" sz="3600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36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36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r>
                        <a:rPr lang="en-US" sz="3600" i="1">
                          <a:latin typeface="Cambria Math" charset="0"/>
                        </a:rPr>
                        <m:t>∑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600" i="1" dirty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i="1" dirty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dirty="0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600" b="0" dirty="0"/>
              </a:p>
              <a:p>
                <a:r>
                  <a:rPr lang="en-US" sz="4400" dirty="0"/>
                  <a:t>Substitute into the gradient descent equation</a:t>
                </a:r>
              </a:p>
              <a:p>
                <a:pPr marL="650229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i="1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0</m:t>
                          </m:r>
                        </m:sub>
                        <m:sup>
                          <m:r>
                            <a:rPr lang="en-US" sz="36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36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3600" i="1">
                              <a:latin typeface="Cambria Math" charset="0"/>
                            </a:rPr>
                            <m:t>+1)</m:t>
                          </m:r>
                        </m:sup>
                      </m:sSubSup>
                      <m:r>
                        <a:rPr lang="en-US" sz="3600" i="1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i="1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0</m:t>
                          </m:r>
                        </m:sub>
                        <m:sup>
                          <m:r>
                            <a:rPr lang="en-US" sz="36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36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3600" i="1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r>
                        <a:rPr lang="en-US" sz="36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n-US" sz="3600" i="1">
                          <a:latin typeface="Cambria Math" charset="0"/>
                        </a:rPr>
                        <m:t>𝛼</m:t>
                      </m:r>
                      <m:f>
                        <m:fPr>
                          <m:ctrlPr>
                            <a:rPr lang="en-US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r>
                        <a:rPr lang="en-US" sz="36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∑</m:t>
                      </m:r>
                      <m:d>
                        <m:dPr>
                          <m:ctrlPr>
                            <a:rPr 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3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36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3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600" i="1" dirty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  <a:p>
                <a:pPr marL="650229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i="1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sz="36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36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3600" i="1">
                              <a:latin typeface="Cambria Math" charset="0"/>
                            </a:rPr>
                            <m:t>+1)</m:t>
                          </m:r>
                        </m:sup>
                      </m:sSubSup>
                      <m:r>
                        <a:rPr lang="en-US" sz="3600" i="1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i="1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sz="36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36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3600" i="1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r>
                        <a:rPr lang="en-US" sz="36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n-US" sz="3600" i="1">
                          <a:latin typeface="Cambria Math" charset="0"/>
                        </a:rPr>
                        <m:t>𝛼</m:t>
                      </m:r>
                      <m:f>
                        <m:fPr>
                          <m:ctrlPr>
                            <a:rPr lang="en-US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r>
                        <a:rPr lang="en-US" sz="36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∑</m:t>
                      </m:r>
                      <m:d>
                        <m:dPr>
                          <m:ctrlPr>
                            <a:rPr 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3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36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3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600" i="1" dirty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i="1" dirty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  <a:p>
                <a:pPr marL="650229" lvl="1" indent="0">
                  <a:buNone/>
                </a:pP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927" t="-1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48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toy example of gradient descent for linear regression (</a:t>
            </a:r>
            <a:r>
              <a:rPr lang="en-US" dirty="0" err="1"/>
              <a:t>cont</a:t>
            </a:r>
            <a:r>
              <a:rPr lang="en-US" dirty="0"/>
              <a:t>’)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000" dirty="0"/>
                  <a:t>Generate the experimental data:</a:t>
                </a:r>
              </a:p>
              <a:p>
                <a:pPr marL="0" indent="0" algn="ctr">
                  <a:buNone/>
                </a:pPr>
                <a:r>
                  <a:rPr lang="en-US" sz="4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40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4000" i="1">
                        <a:latin typeface="Cambria Math" charset="0"/>
                      </a:rPr>
                      <m:t>=</m:t>
                    </m:r>
                    <m:r>
                      <a:rPr lang="en-US" sz="4000" b="0" i="1" smtClean="0">
                        <a:latin typeface="Cambria Math" charset="0"/>
                      </a:rPr>
                      <m:t>3</m:t>
                    </m:r>
                    <m:r>
                      <a:rPr lang="en-US" sz="4000" i="1">
                        <a:latin typeface="Cambria Math" charset="0"/>
                      </a:rPr>
                      <m:t>+</m:t>
                    </m:r>
                    <m:r>
                      <a:rPr lang="en-US" sz="4000" b="0" i="1" smtClean="0">
                        <a:latin typeface="Cambria Math" charset="0"/>
                      </a:rPr>
                      <m:t>5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40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4000" b="0" i="1" smtClean="0">
                        <a:latin typeface="Cambria Math" charset="0"/>
                      </a:rPr>
                      <m:t>+</m:t>
                    </m:r>
                    <m:r>
                      <a:rPr lang="en-US" sz="40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4000" dirty="0"/>
                  <a:t>, where</a:t>
                </a:r>
              </a:p>
              <a:p>
                <a:pPr marL="0" indent="0" algn="ctr">
                  <a:buNone/>
                </a:pPr>
                <a:r>
                  <a:rPr lang="en-US" sz="4000" dirty="0"/>
                  <a:t>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charset="0"/>
                      </a:rPr>
                      <m:t>𝜖</m:t>
                    </m:r>
                    <m:r>
                      <a:rPr lang="en-US" sz="4000" b="0" i="1" smtClean="0">
                        <a:latin typeface="Cambria Math" charset="0"/>
                      </a:rPr>
                      <m:t>~</m:t>
                    </m:r>
                    <m:r>
                      <a:rPr lang="en-US" sz="4000" b="0" i="1" smtClean="0">
                        <a:latin typeface="Cambria Math" charset="0"/>
                      </a:rPr>
                      <m:t>𝑁</m:t>
                    </m:r>
                    <m:r>
                      <a:rPr lang="en-US" sz="4000" b="0" i="1" smtClean="0">
                        <a:latin typeface="Cambria Math" charset="0"/>
                      </a:rPr>
                      <m:t>(0, 0.1)</m:t>
                    </m:r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67" t="-1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3349176"/>
                  </p:ext>
                </p:extLst>
              </p:nvPr>
            </p:nvGraphicFramePr>
            <p:xfrm>
              <a:off x="983041" y="4713641"/>
              <a:ext cx="2799727" cy="4163060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7199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7981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58183"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58183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1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fi-FI" sz="2400" u="none" strike="noStrike" dirty="0">
                              <a:effectLst/>
                            </a:rPr>
                            <a:t>7.958791127</a:t>
                          </a:r>
                          <a:endParaRPr lang="fi-FI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58183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2400" u="none" strike="noStrike">
                              <a:effectLst/>
                            </a:rPr>
                            <a:t>2</a:t>
                          </a:r>
                          <a:endParaRPr lang="is-I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2400" u="none" strike="noStrike" dirty="0">
                              <a:effectLst/>
                            </a:rPr>
                            <a:t>13.04018641</a:t>
                          </a:r>
                          <a:endParaRPr lang="is-I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58183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3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fi-FI" sz="2400" u="none" strike="noStrike" dirty="0">
                              <a:effectLst/>
                            </a:rPr>
                            <a:t>18.00001875</a:t>
                          </a:r>
                          <a:endParaRPr lang="fi-FI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58183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4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2400" u="none" strike="noStrike" dirty="0">
                              <a:effectLst/>
                            </a:rPr>
                            <a:t>23.03532824</a:t>
                          </a:r>
                          <a:endParaRPr lang="is-I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58183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5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2400" u="none" strike="noStrike" dirty="0">
                              <a:effectLst/>
                            </a:rPr>
                            <a:t>28.10760623</a:t>
                          </a:r>
                          <a:endParaRPr lang="is-I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58183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6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2400" u="none" strike="noStrike" dirty="0">
                              <a:effectLst/>
                            </a:rPr>
                            <a:t>33.05051692</a:t>
                          </a:r>
                          <a:endParaRPr lang="is-I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58183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7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hr-HR" sz="2400" u="none" strike="noStrike" dirty="0">
                              <a:effectLst/>
                            </a:rPr>
                            <a:t>38.11747573</a:t>
                          </a:r>
                          <a:endParaRPr lang="hr-HR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258183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8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fi-FI" sz="2400" u="none" strike="noStrike" dirty="0">
                              <a:effectLst/>
                            </a:rPr>
                            <a:t>42.91467587</a:t>
                          </a:r>
                          <a:endParaRPr lang="fi-FI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258183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>
                              <a:effectLst/>
                            </a:rPr>
                            <a:t>9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fi-FI" sz="2400" u="none" strike="noStrike" dirty="0">
                              <a:effectLst/>
                            </a:rPr>
                            <a:t>47.95638784</a:t>
                          </a:r>
                          <a:endParaRPr lang="fi-FI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258183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>
                              <a:effectLst/>
                            </a:rPr>
                            <a:t>10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hr-HR" sz="2400" u="none" strike="noStrike" dirty="0">
                              <a:effectLst/>
                            </a:rPr>
                            <a:t>53.09378294</a:t>
                          </a:r>
                          <a:endParaRPr lang="hr-HR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3349176"/>
                  </p:ext>
                </p:extLst>
              </p:nvPr>
            </p:nvGraphicFramePr>
            <p:xfrm>
              <a:off x="983041" y="4713641"/>
              <a:ext cx="2799727" cy="4163060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719916"/>
                    <a:gridCol w="2079811"/>
                  </a:tblGrid>
                  <a:tr h="3784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00" marR="12700" marT="12700" marB="0" anchor="b">
                        <a:blipFill rotWithShape="0">
                          <a:blip r:embed="rId3"/>
                          <a:stretch>
                            <a:fillRect l="-847" t="-1613" r="-291525" b="-105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00" marR="12700" marT="12700" marB="0" anchor="b">
                        <a:blipFill rotWithShape="0">
                          <a:blip r:embed="rId3"/>
                          <a:stretch>
                            <a:fillRect l="-34795" t="-1613" r="-585" b="-1051613"/>
                          </a:stretch>
                        </a:blipFill>
                      </a:tcPr>
                    </a:tc>
                  </a:tr>
                  <a:tr h="37846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1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fi-FI" sz="2400" u="none" strike="noStrike" dirty="0">
                              <a:effectLst/>
                            </a:rPr>
                            <a:t>7.958791127</a:t>
                          </a:r>
                          <a:endParaRPr lang="fi-FI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</a:tr>
                  <a:tr h="37846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2400" u="none" strike="noStrike">
                              <a:effectLst/>
                            </a:rPr>
                            <a:t>2</a:t>
                          </a:r>
                          <a:endParaRPr lang="is-I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2400" u="none" strike="noStrike" dirty="0">
                              <a:effectLst/>
                            </a:rPr>
                            <a:t>13.04018641</a:t>
                          </a:r>
                          <a:endParaRPr lang="is-I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</a:tr>
                  <a:tr h="37846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3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fi-FI" sz="2400" u="none" strike="noStrike" dirty="0">
                              <a:effectLst/>
                            </a:rPr>
                            <a:t>18.00001875</a:t>
                          </a:r>
                          <a:endParaRPr lang="fi-FI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</a:tr>
                  <a:tr h="37846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4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2400" u="none" strike="noStrike" dirty="0">
                              <a:effectLst/>
                            </a:rPr>
                            <a:t>23.03532824</a:t>
                          </a:r>
                          <a:endParaRPr lang="is-I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</a:tr>
                  <a:tr h="37846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5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2400" u="none" strike="noStrike" dirty="0">
                              <a:effectLst/>
                            </a:rPr>
                            <a:t>28.10760623</a:t>
                          </a:r>
                          <a:endParaRPr lang="is-I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</a:tr>
                  <a:tr h="37846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6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2400" u="none" strike="noStrike" dirty="0">
                              <a:effectLst/>
                            </a:rPr>
                            <a:t>33.05051692</a:t>
                          </a:r>
                          <a:endParaRPr lang="is-I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</a:tr>
                  <a:tr h="37846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7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hr-HR" sz="2400" u="none" strike="noStrike" dirty="0">
                              <a:effectLst/>
                            </a:rPr>
                            <a:t>38.11747573</a:t>
                          </a:r>
                          <a:endParaRPr lang="hr-HR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</a:tr>
                  <a:tr h="37846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8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fi-FI" sz="2400" u="none" strike="noStrike" dirty="0">
                              <a:effectLst/>
                            </a:rPr>
                            <a:t>42.91467587</a:t>
                          </a:r>
                          <a:endParaRPr lang="fi-FI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</a:tr>
                  <a:tr h="37846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>
                              <a:effectLst/>
                            </a:rPr>
                            <a:t>9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fi-FI" sz="2400" u="none" strike="noStrike" dirty="0">
                              <a:effectLst/>
                            </a:rPr>
                            <a:t>47.95638784</a:t>
                          </a:r>
                          <a:endParaRPr lang="fi-FI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</a:tr>
                  <a:tr h="37846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>
                              <a:effectLst/>
                            </a:rPr>
                            <a:t>10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hr-HR" sz="2400" u="none" strike="noStrike" dirty="0">
                              <a:effectLst/>
                            </a:rPr>
                            <a:t>53.09378294</a:t>
                          </a:r>
                          <a:endParaRPr lang="hr-HR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2235456"/>
                  </p:ext>
                </p:extLst>
              </p:nvPr>
            </p:nvGraphicFramePr>
            <p:xfrm>
              <a:off x="6608854" y="4641925"/>
              <a:ext cx="5328946" cy="4985423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88563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22165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22165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10733"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charset="0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24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24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10733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0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hr-HR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nb-NO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10733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10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t-IT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0.4518289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hr-HR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1.58461955</a:t>
                          </a:r>
                        </a:p>
                      </a:txBody>
                      <a:tcPr marL="12700" marR="12700" marT="12700" marB="0" anchor="b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10733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50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hr-HR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1.539053893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4.324536645</a:t>
                          </a:r>
                        </a:p>
                      </a:txBody>
                      <a:tcPr marL="12700" marR="12700" marT="12700" marB="0" anchor="b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10733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100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cs-CZ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2.174594941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fi-FI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4.979231032</a:t>
                          </a:r>
                        </a:p>
                      </a:txBody>
                      <a:tcPr marL="12700" marR="12700" marT="12700" marB="0" anchor="b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10733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200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2.692306641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5.047381882</a:t>
                          </a:r>
                        </a:p>
                      </a:txBody>
                      <a:tcPr marL="12700" marR="12700" marT="12700" marB="0" anchor="b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410733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300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fi-FI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2.866051014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5.026263422</a:t>
                          </a:r>
                        </a:p>
                      </a:txBody>
                      <a:tcPr marL="12700" marR="12700" marT="12700" marB="0" anchor="b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10733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400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2.926347718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hr-HR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5.017705744</a:t>
                          </a:r>
                        </a:p>
                      </a:txBody>
                      <a:tcPr marL="12700" marR="12700" marT="12700" marB="0" anchor="b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410733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500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fi-FI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2.947328771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fi-FI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5.014694799</a:t>
                          </a:r>
                        </a:p>
                      </a:txBody>
                      <a:tcPr marL="12700" marR="12700" marT="12700" marB="0" anchor="b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410733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1000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fi-FI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2.958471874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5.013094274</a:t>
                          </a:r>
                        </a:p>
                      </a:txBody>
                      <a:tcPr marL="12700" marR="12700" marT="12700" marB="0" anchor="b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410733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1500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fi-FI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2.95852878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hr-HR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5.0130861</a:t>
                          </a:r>
                        </a:p>
                      </a:txBody>
                      <a:tcPr marL="12700" marR="12700" marT="12700" marB="0" anchor="b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410733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2000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hr-HR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2.958529071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5.013086058</a:t>
                          </a:r>
                        </a:p>
                      </a:txBody>
                      <a:tcPr marL="12700" marR="12700" marT="12700" marB="0" anchor="b"/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2235456"/>
                  </p:ext>
                </p:extLst>
              </p:nvPr>
            </p:nvGraphicFramePr>
            <p:xfrm>
              <a:off x="6608854" y="4641925"/>
              <a:ext cx="5328946" cy="4985423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885638"/>
                    <a:gridCol w="2221654"/>
                    <a:gridCol w="2221654"/>
                  </a:tblGrid>
                  <a:tr h="467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00" marR="12700" marT="12700" marB="0" anchor="b">
                        <a:blipFill rotWithShape="0">
                          <a:blip r:embed="rId4"/>
                          <a:stretch>
                            <a:fillRect l="-690" t="-1299" r="-504828" b="-100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00" marR="12700" marT="12700" marB="0" anchor="b">
                        <a:blipFill rotWithShape="0">
                          <a:blip r:embed="rId4"/>
                          <a:stretch>
                            <a:fillRect l="-40000" t="-1299" r="-100548" b="-100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00" marR="12700" marT="12700" marB="0" anchor="b">
                        <a:blipFill rotWithShape="0">
                          <a:blip r:embed="rId4"/>
                          <a:stretch>
                            <a:fillRect l="-140000" t="-1299" r="-548" b="-1002597"/>
                          </a:stretch>
                        </a:blipFill>
                      </a:tcPr>
                    </a:tc>
                  </a:tr>
                  <a:tr h="410733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0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hr-HR" sz="2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</a:t>
                          </a:r>
                          <a:endParaRPr lang="hr-HR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nb-NO" sz="2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</a:t>
                          </a:r>
                          <a:endParaRPr lang="nb-NO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</a:tr>
                  <a:tr h="410733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10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t-IT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0.4518289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hr-HR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1.58461955</a:t>
                          </a:r>
                        </a:p>
                      </a:txBody>
                      <a:tcPr marL="12700" marR="12700" marT="12700" marB="0" anchor="b"/>
                    </a:tc>
                  </a:tr>
                  <a:tr h="410733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2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50</a:t>
                          </a:r>
                          <a:endParaRPr lang="is-I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hr-HR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1.539053893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4.324536645</a:t>
                          </a:r>
                        </a:p>
                      </a:txBody>
                      <a:tcPr marL="12700" marR="12700" marT="12700" marB="0" anchor="b"/>
                    </a:tc>
                  </a:tr>
                  <a:tr h="410733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100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cs-CZ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2.174594941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fi-FI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4.979231032</a:t>
                          </a:r>
                        </a:p>
                      </a:txBody>
                      <a:tcPr marL="12700" marR="12700" marT="12700" marB="0" anchor="b"/>
                    </a:tc>
                  </a:tr>
                  <a:tr h="410733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200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2.692306641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5.047381882</a:t>
                          </a:r>
                        </a:p>
                      </a:txBody>
                      <a:tcPr marL="12700" marR="12700" marT="12700" marB="0" anchor="b"/>
                    </a:tc>
                  </a:tr>
                  <a:tr h="410733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300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fi-FI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2.866051014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5.026263422</a:t>
                          </a:r>
                        </a:p>
                      </a:txBody>
                      <a:tcPr marL="12700" marR="12700" marT="12700" marB="0" anchor="b"/>
                    </a:tc>
                  </a:tr>
                  <a:tr h="410733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400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2.926347718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hr-HR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5.017705744</a:t>
                          </a:r>
                        </a:p>
                      </a:txBody>
                      <a:tcPr marL="12700" marR="12700" marT="12700" marB="0" anchor="b"/>
                    </a:tc>
                  </a:tr>
                  <a:tr h="410733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500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fi-FI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2.947328771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fi-FI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5.014694799</a:t>
                          </a:r>
                        </a:p>
                      </a:txBody>
                      <a:tcPr marL="12700" marR="12700" marT="12700" marB="0" anchor="b"/>
                    </a:tc>
                  </a:tr>
                  <a:tr h="410733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1000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fi-FI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2.958471874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5.013094274</a:t>
                          </a:r>
                        </a:p>
                      </a:txBody>
                      <a:tcPr marL="12700" marR="12700" marT="12700" marB="0" anchor="b"/>
                    </a:tc>
                  </a:tr>
                  <a:tr h="410733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2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1500</a:t>
                          </a:r>
                          <a:endParaRPr lang="is-I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fi-FI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2.95852878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hr-HR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5.0130861</a:t>
                          </a:r>
                        </a:p>
                      </a:txBody>
                      <a:tcPr marL="12700" marR="12700" marT="12700" marB="0" anchor="b"/>
                    </a:tc>
                  </a:tr>
                  <a:tr h="410733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2000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hr-HR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2.958529071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5.013086058</a:t>
                          </a:r>
                        </a:p>
                      </a:txBody>
                      <a:tcPr marL="12700" marR="12700" marT="12700" marB="0" anchor="b"/>
                    </a:tc>
                  </a:tr>
                </a:tbl>
              </a:graphicData>
            </a:graphic>
          </p:graphicFrame>
        </mc:Fallback>
      </mc:AlternateContent>
      <p:sp>
        <p:nvSpPr>
          <p:cNvPr id="9" name="Right Arrow 8"/>
          <p:cNvSpPr/>
          <p:nvPr/>
        </p:nvSpPr>
        <p:spPr>
          <a:xfrm>
            <a:off x="4568280" y="6194535"/>
            <a:ext cx="1326777" cy="12012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444866" y="5629835"/>
                <a:ext cx="14196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=0.05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866" y="5629835"/>
                <a:ext cx="1419684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1534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Gradient descent by Excel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0411938"/>
              </p:ext>
            </p:extLst>
          </p:nvPr>
        </p:nvGraphicFramePr>
        <p:xfrm>
          <a:off x="2781300" y="-197753288"/>
          <a:ext cx="7442200" cy="4068191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3" name="Worksheet" r:id="rId3" imgW="7442200" imgH="406819100" progId="Excel.Sheet.12">
                  <p:embed/>
                </p:oleObj>
              </mc:Choice>
              <mc:Fallback>
                <p:oleObj name="Worksheet" r:id="rId3" imgW="7442200" imgH="4068191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81300" y="-197753288"/>
                        <a:ext cx="7442200" cy="4068191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3859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Most equations have no closed form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Polynomial equations with degree lower than 4 have closed-form solutions</a:t>
                </a:r>
                <a:endParaRPr lang="en-US" b="0" i="1" dirty="0">
                  <a:latin typeface="Cambria Math" charset="0"/>
                </a:endParaRPr>
              </a:p>
              <a:p>
                <a:pPr lvl="1"/>
                <a:r>
                  <a:rPr lang="en-US" b="0" dirty="0"/>
                  <a:t>E.g.,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𝑏𝑥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𝑐</m:t>
                    </m:r>
                    <m:r>
                      <a:rPr lang="en-US" b="0" i="1" smtClean="0">
                        <a:latin typeface="Cambria Math" charset="0"/>
                      </a:rPr>
                      <m:t>=0⇒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s-I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is-IS" b="0" i="1" smtClean="0">
                            <a:latin typeface="Cambria Math" charset="0"/>
                          </a:rPr>
                          <m:t>𝑏</m:t>
                        </m:r>
                        <m:r>
                          <a:rPr lang="is-IS" b="0" i="1" smtClean="0">
                            <a:latin typeface="Cambria Math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is-I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is-I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s-IS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is-IS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is-IS" b="0" i="1" smtClean="0">
                                <a:latin typeface="Cambria Math" charset="0"/>
                              </a:rPr>
                              <m:t>−4</m:t>
                            </m:r>
                            <m:r>
                              <a:rPr lang="is-IS" b="0" i="1" smtClean="0">
                                <a:latin typeface="Cambria Math" charset="0"/>
                              </a:rPr>
                              <m:t>𝑎𝑐</m:t>
                            </m:r>
                          </m:e>
                        </m:rad>
                      </m:num>
                      <m:den>
                        <m:r>
                          <a:rPr lang="is-IS" b="0" i="1" smtClean="0">
                            <a:latin typeface="Cambria Math" charset="0"/>
                          </a:rPr>
                          <m:t>2</m:t>
                        </m:r>
                        <m:r>
                          <a:rPr lang="is-IS" b="0" i="1" smtClean="0">
                            <a:latin typeface="Cambria Math" charset="0"/>
                          </a:rPr>
                          <m:t>𝑎</m:t>
                        </m:r>
                      </m:den>
                    </m:f>
                  </m:oMath>
                </a14:m>
                <a:endParaRPr lang="is-IS" b="0" dirty="0"/>
              </a:p>
              <a:p>
                <a:r>
                  <a:rPr lang="en-US" dirty="0"/>
                  <a:t>Polynomial equations with real-valued coefficients have no closed-form solution</a:t>
                </a:r>
              </a:p>
              <a:p>
                <a:pPr lvl="1"/>
                <a:r>
                  <a:rPr lang="en-US" b="0" dirty="0"/>
                  <a:t>E.g.,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5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+1=0⇒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=?</m:t>
                    </m:r>
                  </m:oMath>
                </a14:m>
                <a:endParaRPr lang="is-IS" b="0" dirty="0"/>
              </a:p>
              <a:p>
                <a:r>
                  <a:rPr lang="is-IS" dirty="0"/>
                  <a:t>Linear programming generally has no closed-form solution</a:t>
                </a:r>
              </a:p>
              <a:p>
                <a:pPr lvl="1"/>
                <a:r>
                  <a:rPr lang="is-IS" dirty="0"/>
                  <a:t>Minimize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is-IS" dirty="0"/>
                  <a:t> subject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</a:rPr>
                      <m:t>=1,…,</m:t>
                    </m:r>
                    <m:r>
                      <a:rPr lang="en-US" b="0" i="1" smtClean="0">
                        <a:latin typeface="Cambria Math" charset="0"/>
                      </a:rPr>
                      <m:t>𝑚</m:t>
                    </m:r>
                  </m:oMath>
                </a14:m>
                <a:endParaRPr lang="is-IS" dirty="0"/>
              </a:p>
              <a:p>
                <a:r>
                  <a:rPr lang="is-IS" dirty="0"/>
                  <a:t>In ML (and many CS sub-domains), getting closed-form solutions may not be important</a:t>
                </a:r>
              </a:p>
              <a:p>
                <a:pPr lvl="1"/>
                <a:r>
                  <a:rPr lang="is-IS" b="0" dirty="0"/>
                  <a:t>Floating point is imprecise anyways</a:t>
                </a:r>
              </a:p>
              <a:p>
                <a:pPr lvl="2"/>
                <a:r>
                  <a:rPr lang="is-IS" dirty="0"/>
                  <a:t>E.g., 0.1 + 0.2 == 0.3?</a:t>
                </a:r>
                <a:endParaRPr lang="is-I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54" t="-2841" r="-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623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could be included for your mid-term 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Reminder: midterm project proposal on </a:t>
            </a:r>
            <a:r>
              <a:rPr lang="en-US" b="1" dirty="0"/>
              <a:t>11/10</a:t>
            </a:r>
          </a:p>
          <a:p>
            <a:r>
              <a:rPr lang="en-US" dirty="0"/>
              <a:t>If you want to apply ML on certain topic, the presentation may include (but not limit to)</a:t>
            </a:r>
          </a:p>
          <a:p>
            <a:pPr lvl="1"/>
            <a:r>
              <a:rPr lang="en-US" dirty="0"/>
              <a:t>Introduction</a:t>
            </a:r>
          </a:p>
          <a:p>
            <a:pPr lvl="2"/>
            <a:r>
              <a:rPr lang="en-US" dirty="0"/>
              <a:t>Background knowledge</a:t>
            </a:r>
          </a:p>
          <a:p>
            <a:pPr lvl="2"/>
            <a:r>
              <a:rPr lang="en-US" dirty="0"/>
              <a:t>The motivation of your project</a:t>
            </a:r>
          </a:p>
          <a:p>
            <a:pPr lvl="2"/>
            <a:r>
              <a:rPr lang="en-US" dirty="0"/>
              <a:t>The overall vision/goal of your project</a:t>
            </a:r>
          </a:p>
          <a:p>
            <a:pPr lvl="1"/>
            <a:r>
              <a:rPr lang="en-US" dirty="0"/>
              <a:t>Dataset</a:t>
            </a:r>
          </a:p>
          <a:p>
            <a:pPr lvl="2"/>
            <a:r>
              <a:rPr lang="en-US" dirty="0"/>
              <a:t>What is your target dataset</a:t>
            </a:r>
          </a:p>
          <a:p>
            <a:pPr lvl="2"/>
            <a:r>
              <a:rPr lang="en-US" dirty="0"/>
              <a:t>How to collect the dataset</a:t>
            </a:r>
          </a:p>
          <a:p>
            <a:pPr lvl="1"/>
            <a:r>
              <a:rPr lang="en-US" dirty="0"/>
              <a:t>Current progress</a:t>
            </a:r>
          </a:p>
          <a:p>
            <a:pPr lvl="2"/>
            <a:r>
              <a:rPr lang="en-US" dirty="0"/>
              <a:t>E.g., naïve method(s) as baseline solution(s)</a:t>
            </a:r>
          </a:p>
          <a:p>
            <a:pPr lvl="1"/>
            <a:r>
              <a:rPr lang="en-US" dirty="0"/>
              <a:t>A plan/schedule for the following weeks</a:t>
            </a:r>
          </a:p>
          <a:p>
            <a:pPr lvl="1"/>
            <a:r>
              <a:rPr lang="en-US" dirty="0"/>
              <a:t>What do you expect to accomplish by the end of the semester</a:t>
            </a:r>
          </a:p>
          <a:p>
            <a:r>
              <a:rPr lang="en-US" dirty="0"/>
              <a:t>If you want to develop a new method, you may include</a:t>
            </a:r>
          </a:p>
          <a:p>
            <a:pPr lvl="1"/>
            <a:r>
              <a:rPr lang="en-US" dirty="0"/>
              <a:t>Motivation</a:t>
            </a:r>
          </a:p>
          <a:p>
            <a:pPr lvl="1"/>
            <a:r>
              <a:rPr lang="en-US" dirty="0"/>
              <a:t>Current ideas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7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50B2C-90FE-4E4C-98C6-7075390F7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 3: linear regression and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AEFC4-CA7F-AA48-8E3F-B70579D3C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" y="2275840"/>
            <a:ext cx="11704320" cy="676430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Requirement</a:t>
            </a:r>
          </a:p>
          <a:p>
            <a:pPr lvl="1"/>
            <a:r>
              <a:rPr lang="en-US" dirty="0"/>
              <a:t>Coding (85%)</a:t>
            </a:r>
          </a:p>
          <a:p>
            <a:pPr lvl="2"/>
            <a:r>
              <a:rPr lang="en-US" dirty="0"/>
              <a:t>Implement the “</a:t>
            </a:r>
            <a:r>
              <a:rPr lang="en-US" dirty="0" err="1"/>
              <a:t>gradient_descent</a:t>
            </a:r>
            <a:r>
              <a:rPr lang="en-US" dirty="0"/>
              <a:t>” function</a:t>
            </a:r>
          </a:p>
          <a:p>
            <a:pPr lvl="2"/>
            <a:r>
              <a:rPr lang="en-US" dirty="0"/>
              <a:t>Use your linear regression script to predict the target (Y1) of the Energy Efficiency dataset</a:t>
            </a:r>
          </a:p>
          <a:p>
            <a:pPr lvl="3"/>
            <a:r>
              <a:rPr lang="en-US" u="sng" dirty="0">
                <a:hlinkClick r:id="rId2"/>
              </a:rPr>
              <a:t>https://archive.ics.uci.edu/ml/datasets/Energy+efficiency</a:t>
            </a:r>
            <a:endParaRPr lang="en-US" u="sng" dirty="0"/>
          </a:p>
          <a:p>
            <a:pPr lvl="3"/>
            <a:r>
              <a:rPr lang="en-US" dirty="0"/>
              <a:t>Separate the data into training (50%) and test (50%) datasets.</a:t>
            </a:r>
          </a:p>
          <a:p>
            <a:pPr lvl="2"/>
            <a:r>
              <a:rPr lang="en-US" dirty="0"/>
              <a:t>We will give start code; you can only modify certain functions</a:t>
            </a:r>
          </a:p>
          <a:p>
            <a:pPr lvl="1" fontAlgn="base"/>
            <a:r>
              <a:rPr lang="en-US" dirty="0"/>
              <a:t>Report (15%)</a:t>
            </a:r>
          </a:p>
          <a:p>
            <a:pPr lvl="2" fontAlgn="base"/>
            <a:r>
              <a:rPr lang="en-US" dirty="0"/>
              <a:t>Report the R</a:t>
            </a:r>
            <a:r>
              <a:rPr lang="en-US" baseline="30000" dirty="0"/>
              <a:t>2</a:t>
            </a:r>
            <a:r>
              <a:rPr lang="en-US" dirty="0"/>
              <a:t> score for both the training and the testing data</a:t>
            </a:r>
          </a:p>
          <a:p>
            <a:pPr lvl="2" fontAlgn="base"/>
            <a:r>
              <a:rPr lang="en-US" dirty="0"/>
              <a:t>A brief discussion of the results</a:t>
            </a:r>
          </a:p>
          <a:p>
            <a:pPr fontAlgn="base"/>
            <a:r>
              <a:rPr lang="en-US" dirty="0"/>
              <a:t>Please submit your code and report to LMS</a:t>
            </a:r>
          </a:p>
          <a:p>
            <a:r>
              <a:rPr lang="en-US" dirty="0"/>
              <a:t>Due date: 11/2 23:59:59.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89898-B08A-FB48-805C-39B3967CB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10/15/20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EA7143-77E6-8A4F-964D-5D9812BFD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56635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683</Words>
  <Application>Microsoft Macintosh PowerPoint</Application>
  <PresentationFormat>Custom</PresentationFormat>
  <Paragraphs>149</Paragraphs>
  <Slides>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Cambria Math</vt:lpstr>
      <vt:lpstr>Helvetica Neue</vt:lpstr>
      <vt:lpstr>1_Office Theme</vt:lpstr>
      <vt:lpstr>Worksheet</vt:lpstr>
      <vt:lpstr>Review quizzes</vt:lpstr>
      <vt:lpstr>Review quizzes</vt:lpstr>
      <vt:lpstr>A toy example of gradient descent for linear regression</vt:lpstr>
      <vt:lpstr>A toy example of gradient descent for linear regression (cont’)</vt:lpstr>
      <vt:lpstr>A toy example of gradient descent for linear regression (cont’)</vt:lpstr>
      <vt:lpstr>Gradient descent by Excel</vt:lpstr>
      <vt:lpstr>Most equations have no closed form solution</vt:lpstr>
      <vt:lpstr>What could be included for your mid-term presentation</vt:lpstr>
      <vt:lpstr>Exercise 3: linear regression and gradient descent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Science</dc:title>
  <cp:lastModifiedBy>陳弘軒 (hhchen)</cp:lastModifiedBy>
  <cp:revision>131</cp:revision>
  <dcterms:modified xsi:type="dcterms:W3CDTF">2020-10-15T13:45:13Z</dcterms:modified>
</cp:coreProperties>
</file>